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5" r:id="rId4"/>
    <p:sldId id="259" r:id="rId5"/>
    <p:sldId id="260" r:id="rId6"/>
    <p:sldId id="261" r:id="rId7"/>
    <p:sldId id="266" r:id="rId8"/>
    <p:sldId id="262" r:id="rId9"/>
    <p:sldId id="263" r:id="rId10"/>
    <p:sldId id="264" r:id="rId11"/>
  </p:sldIdLst>
  <p:sldSz cx="12192000" cy="6858000"/>
  <p:notesSz cx="6858000" cy="9144000"/>
  <p:defaultTextStyle>
    <a:defPPr>
      <a:defRPr lang="sma-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sma-NO"/>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sma-NO"/>
          </a:p>
        </p:txBody>
      </p:sp>
      <p:sp>
        <p:nvSpPr>
          <p:cNvPr id="4" name="Дата 3"/>
          <p:cNvSpPr>
            <a:spLocks noGrp="1"/>
          </p:cNvSpPr>
          <p:nvPr>
            <p:ph type="dt" sz="half" idx="10"/>
          </p:nvPr>
        </p:nvSpPr>
        <p:spPr/>
        <p:txBody>
          <a:bodyPr/>
          <a:lstStyle/>
          <a:p>
            <a:fld id="{00431F5E-6A74-4929-92AD-4F4A5C22204F}" type="datetimeFigureOut">
              <a:rPr lang="sma-NO" smtClean="0"/>
              <a:t>07.11.2021</a:t>
            </a:fld>
            <a:endParaRPr lang="sma-NO"/>
          </a:p>
        </p:txBody>
      </p:sp>
      <p:sp>
        <p:nvSpPr>
          <p:cNvPr id="5" name="Нижний колонтитул 4"/>
          <p:cNvSpPr>
            <a:spLocks noGrp="1"/>
          </p:cNvSpPr>
          <p:nvPr>
            <p:ph type="ftr" sz="quarter" idx="11"/>
          </p:nvPr>
        </p:nvSpPr>
        <p:spPr/>
        <p:txBody>
          <a:bodyPr/>
          <a:lstStyle/>
          <a:p>
            <a:endParaRPr lang="sma-NO"/>
          </a:p>
        </p:txBody>
      </p:sp>
      <p:sp>
        <p:nvSpPr>
          <p:cNvPr id="6" name="Номер слайда 5"/>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221268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ma-NO"/>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4" name="Дата 3"/>
          <p:cNvSpPr>
            <a:spLocks noGrp="1"/>
          </p:cNvSpPr>
          <p:nvPr>
            <p:ph type="dt" sz="half" idx="10"/>
          </p:nvPr>
        </p:nvSpPr>
        <p:spPr/>
        <p:txBody>
          <a:bodyPr/>
          <a:lstStyle/>
          <a:p>
            <a:fld id="{00431F5E-6A74-4929-92AD-4F4A5C22204F}" type="datetimeFigureOut">
              <a:rPr lang="sma-NO" smtClean="0"/>
              <a:t>07.11.2021</a:t>
            </a:fld>
            <a:endParaRPr lang="sma-NO"/>
          </a:p>
        </p:txBody>
      </p:sp>
      <p:sp>
        <p:nvSpPr>
          <p:cNvPr id="5" name="Нижний колонтитул 4"/>
          <p:cNvSpPr>
            <a:spLocks noGrp="1"/>
          </p:cNvSpPr>
          <p:nvPr>
            <p:ph type="ftr" sz="quarter" idx="11"/>
          </p:nvPr>
        </p:nvSpPr>
        <p:spPr/>
        <p:txBody>
          <a:bodyPr/>
          <a:lstStyle/>
          <a:p>
            <a:endParaRPr lang="sma-NO"/>
          </a:p>
        </p:txBody>
      </p:sp>
      <p:sp>
        <p:nvSpPr>
          <p:cNvPr id="6" name="Номер слайда 5"/>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249011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sma-NO"/>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4" name="Дата 3"/>
          <p:cNvSpPr>
            <a:spLocks noGrp="1"/>
          </p:cNvSpPr>
          <p:nvPr>
            <p:ph type="dt" sz="half" idx="10"/>
          </p:nvPr>
        </p:nvSpPr>
        <p:spPr/>
        <p:txBody>
          <a:bodyPr/>
          <a:lstStyle/>
          <a:p>
            <a:fld id="{00431F5E-6A74-4929-92AD-4F4A5C22204F}" type="datetimeFigureOut">
              <a:rPr lang="sma-NO" smtClean="0"/>
              <a:t>07.11.2021</a:t>
            </a:fld>
            <a:endParaRPr lang="sma-NO"/>
          </a:p>
        </p:txBody>
      </p:sp>
      <p:sp>
        <p:nvSpPr>
          <p:cNvPr id="5" name="Нижний колонтитул 4"/>
          <p:cNvSpPr>
            <a:spLocks noGrp="1"/>
          </p:cNvSpPr>
          <p:nvPr>
            <p:ph type="ftr" sz="quarter" idx="11"/>
          </p:nvPr>
        </p:nvSpPr>
        <p:spPr/>
        <p:txBody>
          <a:bodyPr/>
          <a:lstStyle/>
          <a:p>
            <a:endParaRPr lang="sma-NO"/>
          </a:p>
        </p:txBody>
      </p:sp>
      <p:sp>
        <p:nvSpPr>
          <p:cNvPr id="6" name="Номер слайда 5"/>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88253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ma-NO"/>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4" name="Дата 3"/>
          <p:cNvSpPr>
            <a:spLocks noGrp="1"/>
          </p:cNvSpPr>
          <p:nvPr>
            <p:ph type="dt" sz="half" idx="10"/>
          </p:nvPr>
        </p:nvSpPr>
        <p:spPr/>
        <p:txBody>
          <a:bodyPr/>
          <a:lstStyle/>
          <a:p>
            <a:fld id="{00431F5E-6A74-4929-92AD-4F4A5C22204F}" type="datetimeFigureOut">
              <a:rPr lang="sma-NO" smtClean="0"/>
              <a:t>07.11.2021</a:t>
            </a:fld>
            <a:endParaRPr lang="sma-NO"/>
          </a:p>
        </p:txBody>
      </p:sp>
      <p:sp>
        <p:nvSpPr>
          <p:cNvPr id="5" name="Нижний колонтитул 4"/>
          <p:cNvSpPr>
            <a:spLocks noGrp="1"/>
          </p:cNvSpPr>
          <p:nvPr>
            <p:ph type="ftr" sz="quarter" idx="11"/>
          </p:nvPr>
        </p:nvSpPr>
        <p:spPr/>
        <p:txBody>
          <a:bodyPr/>
          <a:lstStyle/>
          <a:p>
            <a:endParaRPr lang="sma-NO"/>
          </a:p>
        </p:txBody>
      </p:sp>
      <p:sp>
        <p:nvSpPr>
          <p:cNvPr id="6" name="Номер слайда 5"/>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257566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sma-NO"/>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0431F5E-6A74-4929-92AD-4F4A5C22204F}" type="datetimeFigureOut">
              <a:rPr lang="sma-NO" smtClean="0"/>
              <a:t>07.11.2021</a:t>
            </a:fld>
            <a:endParaRPr lang="sma-NO"/>
          </a:p>
        </p:txBody>
      </p:sp>
      <p:sp>
        <p:nvSpPr>
          <p:cNvPr id="5" name="Нижний колонтитул 4"/>
          <p:cNvSpPr>
            <a:spLocks noGrp="1"/>
          </p:cNvSpPr>
          <p:nvPr>
            <p:ph type="ftr" sz="quarter" idx="11"/>
          </p:nvPr>
        </p:nvSpPr>
        <p:spPr/>
        <p:txBody>
          <a:bodyPr/>
          <a:lstStyle/>
          <a:p>
            <a:endParaRPr lang="sma-NO"/>
          </a:p>
        </p:txBody>
      </p:sp>
      <p:sp>
        <p:nvSpPr>
          <p:cNvPr id="6" name="Номер слайда 5"/>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178135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ma-NO"/>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5" name="Дата 4"/>
          <p:cNvSpPr>
            <a:spLocks noGrp="1"/>
          </p:cNvSpPr>
          <p:nvPr>
            <p:ph type="dt" sz="half" idx="10"/>
          </p:nvPr>
        </p:nvSpPr>
        <p:spPr/>
        <p:txBody>
          <a:bodyPr/>
          <a:lstStyle/>
          <a:p>
            <a:fld id="{00431F5E-6A74-4929-92AD-4F4A5C22204F}" type="datetimeFigureOut">
              <a:rPr lang="sma-NO" smtClean="0"/>
              <a:t>07.11.2021</a:t>
            </a:fld>
            <a:endParaRPr lang="sma-NO"/>
          </a:p>
        </p:txBody>
      </p:sp>
      <p:sp>
        <p:nvSpPr>
          <p:cNvPr id="6" name="Нижний колонтитул 5"/>
          <p:cNvSpPr>
            <a:spLocks noGrp="1"/>
          </p:cNvSpPr>
          <p:nvPr>
            <p:ph type="ftr" sz="quarter" idx="11"/>
          </p:nvPr>
        </p:nvSpPr>
        <p:spPr/>
        <p:txBody>
          <a:bodyPr/>
          <a:lstStyle/>
          <a:p>
            <a:endParaRPr lang="sma-NO"/>
          </a:p>
        </p:txBody>
      </p:sp>
      <p:sp>
        <p:nvSpPr>
          <p:cNvPr id="7" name="Номер слайда 6"/>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294113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sma-NO"/>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7" name="Дата 6"/>
          <p:cNvSpPr>
            <a:spLocks noGrp="1"/>
          </p:cNvSpPr>
          <p:nvPr>
            <p:ph type="dt" sz="half" idx="10"/>
          </p:nvPr>
        </p:nvSpPr>
        <p:spPr/>
        <p:txBody>
          <a:bodyPr/>
          <a:lstStyle/>
          <a:p>
            <a:fld id="{00431F5E-6A74-4929-92AD-4F4A5C22204F}" type="datetimeFigureOut">
              <a:rPr lang="sma-NO" smtClean="0"/>
              <a:t>07.11.2021</a:t>
            </a:fld>
            <a:endParaRPr lang="sma-NO"/>
          </a:p>
        </p:txBody>
      </p:sp>
      <p:sp>
        <p:nvSpPr>
          <p:cNvPr id="8" name="Нижний колонтитул 7"/>
          <p:cNvSpPr>
            <a:spLocks noGrp="1"/>
          </p:cNvSpPr>
          <p:nvPr>
            <p:ph type="ftr" sz="quarter" idx="11"/>
          </p:nvPr>
        </p:nvSpPr>
        <p:spPr/>
        <p:txBody>
          <a:bodyPr/>
          <a:lstStyle/>
          <a:p>
            <a:endParaRPr lang="sma-NO"/>
          </a:p>
        </p:txBody>
      </p:sp>
      <p:sp>
        <p:nvSpPr>
          <p:cNvPr id="9" name="Номер слайда 8"/>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347896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ma-NO"/>
          </a:p>
        </p:txBody>
      </p:sp>
      <p:sp>
        <p:nvSpPr>
          <p:cNvPr id="3" name="Дата 2"/>
          <p:cNvSpPr>
            <a:spLocks noGrp="1"/>
          </p:cNvSpPr>
          <p:nvPr>
            <p:ph type="dt" sz="half" idx="10"/>
          </p:nvPr>
        </p:nvSpPr>
        <p:spPr/>
        <p:txBody>
          <a:bodyPr/>
          <a:lstStyle/>
          <a:p>
            <a:fld id="{00431F5E-6A74-4929-92AD-4F4A5C22204F}" type="datetimeFigureOut">
              <a:rPr lang="sma-NO" smtClean="0"/>
              <a:t>07.11.2021</a:t>
            </a:fld>
            <a:endParaRPr lang="sma-NO"/>
          </a:p>
        </p:txBody>
      </p:sp>
      <p:sp>
        <p:nvSpPr>
          <p:cNvPr id="4" name="Нижний колонтитул 3"/>
          <p:cNvSpPr>
            <a:spLocks noGrp="1"/>
          </p:cNvSpPr>
          <p:nvPr>
            <p:ph type="ftr" sz="quarter" idx="11"/>
          </p:nvPr>
        </p:nvSpPr>
        <p:spPr/>
        <p:txBody>
          <a:bodyPr/>
          <a:lstStyle/>
          <a:p>
            <a:endParaRPr lang="sma-NO"/>
          </a:p>
        </p:txBody>
      </p:sp>
      <p:sp>
        <p:nvSpPr>
          <p:cNvPr id="5" name="Номер слайда 4"/>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20183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431F5E-6A74-4929-92AD-4F4A5C22204F}" type="datetimeFigureOut">
              <a:rPr lang="sma-NO" smtClean="0"/>
              <a:t>07.11.2021</a:t>
            </a:fld>
            <a:endParaRPr lang="sma-NO"/>
          </a:p>
        </p:txBody>
      </p:sp>
      <p:sp>
        <p:nvSpPr>
          <p:cNvPr id="3" name="Нижний колонтитул 2"/>
          <p:cNvSpPr>
            <a:spLocks noGrp="1"/>
          </p:cNvSpPr>
          <p:nvPr>
            <p:ph type="ftr" sz="quarter" idx="11"/>
          </p:nvPr>
        </p:nvSpPr>
        <p:spPr/>
        <p:txBody>
          <a:bodyPr/>
          <a:lstStyle/>
          <a:p>
            <a:endParaRPr lang="sma-NO"/>
          </a:p>
        </p:txBody>
      </p:sp>
      <p:sp>
        <p:nvSpPr>
          <p:cNvPr id="4" name="Номер слайда 3"/>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385484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sma-NO"/>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0431F5E-6A74-4929-92AD-4F4A5C22204F}" type="datetimeFigureOut">
              <a:rPr lang="sma-NO" smtClean="0"/>
              <a:t>07.11.2021</a:t>
            </a:fld>
            <a:endParaRPr lang="sma-NO"/>
          </a:p>
        </p:txBody>
      </p:sp>
      <p:sp>
        <p:nvSpPr>
          <p:cNvPr id="6" name="Нижний колонтитул 5"/>
          <p:cNvSpPr>
            <a:spLocks noGrp="1"/>
          </p:cNvSpPr>
          <p:nvPr>
            <p:ph type="ftr" sz="quarter" idx="11"/>
          </p:nvPr>
        </p:nvSpPr>
        <p:spPr/>
        <p:txBody>
          <a:bodyPr/>
          <a:lstStyle/>
          <a:p>
            <a:endParaRPr lang="sma-NO"/>
          </a:p>
        </p:txBody>
      </p:sp>
      <p:sp>
        <p:nvSpPr>
          <p:cNvPr id="7" name="Номер слайда 6"/>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3355285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sma-NO"/>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ma-NO"/>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0431F5E-6A74-4929-92AD-4F4A5C22204F}" type="datetimeFigureOut">
              <a:rPr lang="sma-NO" smtClean="0"/>
              <a:t>07.11.2021</a:t>
            </a:fld>
            <a:endParaRPr lang="sma-NO"/>
          </a:p>
        </p:txBody>
      </p:sp>
      <p:sp>
        <p:nvSpPr>
          <p:cNvPr id="6" name="Нижний колонтитул 5"/>
          <p:cNvSpPr>
            <a:spLocks noGrp="1"/>
          </p:cNvSpPr>
          <p:nvPr>
            <p:ph type="ftr" sz="quarter" idx="11"/>
          </p:nvPr>
        </p:nvSpPr>
        <p:spPr/>
        <p:txBody>
          <a:bodyPr/>
          <a:lstStyle/>
          <a:p>
            <a:endParaRPr lang="sma-NO"/>
          </a:p>
        </p:txBody>
      </p:sp>
      <p:sp>
        <p:nvSpPr>
          <p:cNvPr id="7" name="Номер слайда 6"/>
          <p:cNvSpPr>
            <a:spLocks noGrp="1"/>
          </p:cNvSpPr>
          <p:nvPr>
            <p:ph type="sldNum" sz="quarter" idx="12"/>
          </p:nvPr>
        </p:nvSpPr>
        <p:spPr/>
        <p:txBody>
          <a:bodyPr/>
          <a:lstStyle/>
          <a:p>
            <a:fld id="{1F7A4BA7-622A-47E9-8EAC-953735A131EB}" type="slidenum">
              <a:rPr lang="sma-NO" smtClean="0"/>
              <a:t>‹#›</a:t>
            </a:fld>
            <a:endParaRPr lang="sma-NO"/>
          </a:p>
        </p:txBody>
      </p:sp>
    </p:spTree>
    <p:extLst>
      <p:ext uri="{BB962C8B-B14F-4D97-AF65-F5344CB8AC3E}">
        <p14:creationId xmlns:p14="http://schemas.microsoft.com/office/powerpoint/2010/main" val="156279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sma-NO"/>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ma-NO"/>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31F5E-6A74-4929-92AD-4F4A5C22204F}" type="datetimeFigureOut">
              <a:rPr lang="sma-NO" smtClean="0"/>
              <a:t>07.11.2021</a:t>
            </a:fld>
            <a:endParaRPr lang="sma-NO"/>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ma-NO"/>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A4BA7-622A-47E9-8EAC-953735A131EB}" type="slidenum">
              <a:rPr lang="sma-NO" smtClean="0"/>
              <a:t>‹#›</a:t>
            </a:fld>
            <a:endParaRPr lang="sma-NO"/>
          </a:p>
        </p:txBody>
      </p:sp>
    </p:spTree>
    <p:extLst>
      <p:ext uri="{BB962C8B-B14F-4D97-AF65-F5344CB8AC3E}">
        <p14:creationId xmlns:p14="http://schemas.microsoft.com/office/powerpoint/2010/main" val="4113371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ma-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ow%20Osmosis%20Works.mp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3331" y="1160060"/>
            <a:ext cx="10630469" cy="5016903"/>
          </a:xfrm>
        </p:spPr>
        <p:txBody>
          <a:bodyPr>
            <a:normAutofit/>
          </a:bodyPr>
          <a:lstStyle/>
          <a:p>
            <a:r>
              <a:rPr lang="en-US" sz="3200" dirty="0" smtClean="0">
                <a:solidFill>
                  <a:srgbClr val="0070C0"/>
                </a:solidFill>
              </a:rPr>
              <a:t>Lecture 3. Molecular-kinetic </a:t>
            </a:r>
            <a:r>
              <a:rPr lang="en-US" sz="3200" dirty="0">
                <a:solidFill>
                  <a:srgbClr val="0070C0"/>
                </a:solidFill>
              </a:rPr>
              <a:t>properties of disperse systems. </a:t>
            </a:r>
            <a:endParaRPr lang="en-US" sz="3200" dirty="0" smtClean="0">
              <a:solidFill>
                <a:srgbClr val="0070C0"/>
              </a:solidFill>
            </a:endParaRPr>
          </a:p>
          <a:p>
            <a:r>
              <a:rPr lang="en-US" sz="3200" dirty="0" smtClean="0">
                <a:solidFill>
                  <a:srgbClr val="0070C0"/>
                </a:solidFill>
              </a:rPr>
              <a:t>Brownian </a:t>
            </a:r>
            <a:r>
              <a:rPr lang="en-US" sz="3200" dirty="0">
                <a:solidFill>
                  <a:srgbClr val="0070C0"/>
                </a:solidFill>
              </a:rPr>
              <a:t>motion</a:t>
            </a:r>
            <a:r>
              <a:rPr lang="en-US" sz="3200" dirty="0" smtClean="0">
                <a:solidFill>
                  <a:srgbClr val="0070C0"/>
                </a:solidFill>
              </a:rPr>
              <a:t>.</a:t>
            </a:r>
          </a:p>
          <a:p>
            <a:r>
              <a:rPr lang="en-US" sz="3200" b="1" dirty="0" smtClean="0">
                <a:solidFill>
                  <a:srgbClr val="0070C0"/>
                </a:solidFill>
              </a:rPr>
              <a:t> </a:t>
            </a:r>
            <a:r>
              <a:rPr lang="en-US" sz="3200" dirty="0">
                <a:solidFill>
                  <a:srgbClr val="0070C0"/>
                </a:solidFill>
              </a:rPr>
              <a:t>Diffusion. </a:t>
            </a:r>
            <a:endParaRPr lang="en-US" sz="3200" dirty="0" smtClean="0">
              <a:solidFill>
                <a:srgbClr val="0070C0"/>
              </a:solidFill>
            </a:endParaRPr>
          </a:p>
          <a:p>
            <a:r>
              <a:rPr lang="en-US" sz="3200" dirty="0" smtClean="0">
                <a:solidFill>
                  <a:srgbClr val="0070C0"/>
                </a:solidFill>
              </a:rPr>
              <a:t>Sedimentation </a:t>
            </a:r>
            <a:r>
              <a:rPr lang="en-US" sz="3200" dirty="0">
                <a:solidFill>
                  <a:srgbClr val="0070C0"/>
                </a:solidFill>
              </a:rPr>
              <a:t>of coarse disperse systems.</a:t>
            </a:r>
            <a:r>
              <a:rPr lang="en-US" dirty="0"/>
              <a:t> </a:t>
            </a:r>
            <a:endParaRPr lang="en-US" dirty="0" smtClean="0"/>
          </a:p>
          <a:p>
            <a:r>
              <a:rPr lang="en-US" b="1" dirty="0" smtClean="0"/>
              <a:t>Colligative properties </a:t>
            </a:r>
            <a:r>
              <a:rPr lang="en-US" dirty="0"/>
              <a:t>are stipulated by quantity of kinetic units, </a:t>
            </a:r>
            <a:r>
              <a:rPr lang="en-US" dirty="0" err="1"/>
              <a:t>i.e</a:t>
            </a:r>
            <a:r>
              <a:rPr lang="en-US" dirty="0"/>
              <a:t> amount of molecules per unit of volume or </a:t>
            </a:r>
            <a:r>
              <a:rPr lang="en-US" dirty="0" smtClean="0"/>
              <a:t>weight and they</a:t>
            </a:r>
            <a:endParaRPr lang="en-US" dirty="0"/>
          </a:p>
          <a:p>
            <a:pPr marL="0" indent="0">
              <a:buNone/>
            </a:pPr>
            <a:r>
              <a:rPr lang="en-US" dirty="0" smtClean="0"/>
              <a:t>    do not </a:t>
            </a:r>
            <a:r>
              <a:rPr lang="en-US" dirty="0"/>
              <a:t>depend on nature of solute particles. </a:t>
            </a:r>
          </a:p>
          <a:p>
            <a:r>
              <a:rPr lang="en-US" dirty="0"/>
              <a:t>Colligative properties include </a:t>
            </a:r>
            <a:r>
              <a:rPr lang="en-US" i="1" dirty="0"/>
              <a:t>osmosis, diffusion</a:t>
            </a:r>
            <a:r>
              <a:rPr lang="en-US" dirty="0"/>
              <a:t>, </a:t>
            </a:r>
            <a:r>
              <a:rPr lang="en-US" i="1" dirty="0"/>
              <a:t>depression in freezing point and elevation in boiling point. </a:t>
            </a:r>
            <a:endParaRPr lang="en-US" dirty="0"/>
          </a:p>
          <a:p>
            <a:endParaRPr lang="ru-RU" dirty="0"/>
          </a:p>
        </p:txBody>
      </p:sp>
      <p:pic>
        <p:nvPicPr>
          <p:cNvPr id="4" name="Picture 1" descr="hea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073" y="40940"/>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62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sz="3200" dirty="0" smtClean="0"/>
              <a:t>Questions?</a:t>
            </a:r>
          </a:p>
          <a:p>
            <a:endParaRPr lang="en-US" dirty="0"/>
          </a:p>
          <a:p>
            <a:endParaRPr lang="en-US" dirty="0" smtClean="0"/>
          </a:p>
          <a:p>
            <a:endParaRPr lang="en-US" dirty="0"/>
          </a:p>
          <a:p>
            <a:endParaRPr lang="en-US" dirty="0" smtClean="0"/>
          </a:p>
          <a:p>
            <a:endParaRPr lang="en-US" dirty="0"/>
          </a:p>
          <a:p>
            <a:endParaRPr lang="en-US" dirty="0" smtClean="0"/>
          </a:p>
          <a:p>
            <a:r>
              <a:rPr lang="en-US" sz="3200" i="1" dirty="0" smtClean="0"/>
              <a:t>Thank you for your attention!</a:t>
            </a:r>
            <a:endParaRPr lang="ru-RU" sz="3200" i="1" dirty="0"/>
          </a:p>
        </p:txBody>
      </p:sp>
      <p:pic>
        <p:nvPicPr>
          <p:cNvPr id="4" name="Picture 1" descr="hea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355" y="13643"/>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930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9557" y="1064525"/>
            <a:ext cx="10836323" cy="5500048"/>
          </a:xfrm>
        </p:spPr>
        <p:txBody>
          <a:bodyPr>
            <a:noAutofit/>
          </a:bodyPr>
          <a:lstStyle/>
          <a:p>
            <a:r>
              <a:rPr lang="en-US" sz="3200" b="1" dirty="0">
                <a:solidFill>
                  <a:srgbClr val="0070C0"/>
                </a:solidFill>
              </a:rPr>
              <a:t>Brownian Motion</a:t>
            </a:r>
          </a:p>
          <a:p>
            <a:r>
              <a:rPr lang="en-US" dirty="0"/>
              <a:t>There are continuous collisions between the colloidal particles and molecules of dispersion medium which are in constant motion and passes kinetic energy to colloidal particles by striking it from all sides. </a:t>
            </a:r>
          </a:p>
          <a:p>
            <a:r>
              <a:rPr lang="en-US" dirty="0"/>
              <a:t>This results into zigzag movement of colloidal particles. This zigzag movement of colloidal particles is known as Brownian motion (first described by botanist R. Brownian in 1827). </a:t>
            </a:r>
          </a:p>
          <a:p>
            <a:r>
              <a:rPr lang="en-US" dirty="0" smtClean="0"/>
              <a:t> </a:t>
            </a:r>
            <a:r>
              <a:rPr lang="en-US" dirty="0">
                <a:solidFill>
                  <a:srgbClr val="0070C0"/>
                </a:solidFill>
              </a:rPr>
              <a:t>Brownian motion:</a:t>
            </a:r>
            <a:r>
              <a:rPr lang="en-US" dirty="0"/>
              <a:t> the random movement of particles suspended in a liquid or gas, caused by collisions with molecules of the surrounding medium. </a:t>
            </a:r>
          </a:p>
          <a:p>
            <a:pPr algn="just"/>
            <a:r>
              <a:rPr lang="en-US" dirty="0" err="1" smtClean="0">
                <a:solidFill>
                  <a:srgbClr val="0070C0"/>
                </a:solidFill>
              </a:rPr>
              <a:t>A.Einstein</a:t>
            </a:r>
            <a:r>
              <a:rPr lang="en-US" dirty="0" smtClean="0">
                <a:solidFill>
                  <a:srgbClr val="0070C0"/>
                </a:solidFill>
              </a:rPr>
              <a:t> </a:t>
            </a:r>
            <a:r>
              <a:rPr lang="en-US" dirty="0">
                <a:solidFill>
                  <a:srgbClr val="0070C0"/>
                </a:solidFill>
              </a:rPr>
              <a:t>and </a:t>
            </a:r>
            <a:r>
              <a:rPr lang="en-US" dirty="0" err="1" smtClean="0">
                <a:solidFill>
                  <a:srgbClr val="0070C0"/>
                </a:solidFill>
              </a:rPr>
              <a:t>M.Smoluchowski</a:t>
            </a:r>
            <a:r>
              <a:rPr lang="en-US" dirty="0" smtClean="0">
                <a:solidFill>
                  <a:srgbClr val="0070C0"/>
                </a:solidFill>
              </a:rPr>
              <a:t>  </a:t>
            </a:r>
            <a:r>
              <a:rPr lang="en-US" dirty="0">
                <a:solidFill>
                  <a:srgbClr val="0070C0"/>
                </a:solidFill>
              </a:rPr>
              <a:t>in 1905</a:t>
            </a:r>
            <a:r>
              <a:rPr lang="en-US" dirty="0"/>
              <a:t>, theorized that the random movements of a particle undergoing Brownian motion could be completely explained by molecular-kinetic theory.</a:t>
            </a:r>
            <a:endParaRPr lang="ru-RU" dirty="0"/>
          </a:p>
          <a:p>
            <a:endParaRPr lang="ru-RU" dirty="0"/>
          </a:p>
        </p:txBody>
      </p:sp>
      <p:pic>
        <p:nvPicPr>
          <p:cNvPr id="6" name="Picture 1" descr="hea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5" y="40940"/>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print"/>
          <a:srcRect/>
          <a:stretch>
            <a:fillRect/>
          </a:stretch>
        </p:blipFill>
        <p:spPr bwMode="auto">
          <a:xfrm>
            <a:off x="8611738" y="40939"/>
            <a:ext cx="3394816" cy="1733269"/>
          </a:xfrm>
          <a:prstGeom prst="rect">
            <a:avLst/>
          </a:prstGeom>
          <a:noFill/>
          <a:ln w="9525">
            <a:noFill/>
            <a:miter lim="800000"/>
            <a:headEnd/>
            <a:tailEnd/>
          </a:ln>
        </p:spPr>
      </p:pic>
    </p:spTree>
    <p:extLst>
      <p:ext uri="{BB962C8B-B14F-4D97-AF65-F5344CB8AC3E}">
        <p14:creationId xmlns:p14="http://schemas.microsoft.com/office/powerpoint/2010/main" val="317032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 is Brownian motion - The Chemistry Journey - The Fuse School — копия">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2" y="805218"/>
            <a:ext cx="9549985" cy="5371745"/>
          </a:xfrm>
        </p:spPr>
      </p:pic>
      <p:sp>
        <p:nvSpPr>
          <p:cNvPr id="2" name="Прямоугольник 1"/>
          <p:cNvSpPr/>
          <p:nvPr/>
        </p:nvSpPr>
        <p:spPr>
          <a:xfrm>
            <a:off x="5162924" y="159934"/>
            <a:ext cx="4255780" cy="369332"/>
          </a:xfrm>
          <a:prstGeom prst="rect">
            <a:avLst/>
          </a:prstGeom>
        </p:spPr>
        <p:txBody>
          <a:bodyPr wrap="none">
            <a:spAutoFit/>
          </a:bodyPr>
          <a:lstStyle/>
          <a:p>
            <a:r>
              <a:rPr lang="en-US" b="1" dirty="0" smtClean="0">
                <a:solidFill>
                  <a:srgbClr val="0070C0"/>
                </a:solidFill>
              </a:rPr>
              <a:t>Video about Brownian Motion conception </a:t>
            </a:r>
            <a:endParaRPr lang="en-US" b="1" dirty="0">
              <a:solidFill>
                <a:srgbClr val="0070C0"/>
              </a:solidFill>
            </a:endParaRPr>
          </a:p>
        </p:txBody>
      </p:sp>
    </p:spTree>
    <p:extLst>
      <p:ext uri="{BB962C8B-B14F-4D97-AF65-F5344CB8AC3E}">
        <p14:creationId xmlns:p14="http://schemas.microsoft.com/office/powerpoint/2010/main" val="3077289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9558" y="1023579"/>
            <a:ext cx="10794242" cy="5691120"/>
          </a:xfrm>
        </p:spPr>
        <p:txBody>
          <a:bodyPr>
            <a:normAutofit fontScale="92500" lnSpcReduction="20000"/>
          </a:bodyPr>
          <a:lstStyle/>
          <a:p>
            <a:pPr algn="just"/>
            <a:r>
              <a:rPr lang="el-GR" sz="3300" dirty="0"/>
              <a:t>Δ </a:t>
            </a:r>
            <a:r>
              <a:rPr lang="en-US" sz="3300" dirty="0"/>
              <a:t>X - displacement of the particle during some time interval </a:t>
            </a:r>
            <a:r>
              <a:rPr lang="el-GR" sz="3300" dirty="0"/>
              <a:t>Δ</a:t>
            </a:r>
            <a:r>
              <a:rPr lang="en-US" sz="3300" dirty="0"/>
              <a:t>t</a:t>
            </a:r>
          </a:p>
          <a:p>
            <a:pPr algn="just"/>
            <a:r>
              <a:rPr lang="en-US" sz="3300" dirty="0"/>
              <a:t>Average square  displacement of particle as a suitable  characteristic by Einstein </a:t>
            </a:r>
          </a:p>
          <a:p>
            <a:pPr algn="just"/>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algn="just"/>
            <a:r>
              <a:rPr lang="en-US" sz="3000" dirty="0"/>
              <a:t>Brownian motion theory gave novel independent way of Avogadro ‘s </a:t>
            </a:r>
            <a:r>
              <a:rPr lang="en-US" sz="3000" dirty="0" smtClean="0"/>
              <a:t>number. </a:t>
            </a:r>
            <a:endParaRPr lang="en-US" sz="3000" dirty="0"/>
          </a:p>
          <a:p>
            <a:pPr algn="just"/>
            <a:r>
              <a:rPr lang="en-US" sz="3000" dirty="0"/>
              <a:t>Such  measurements carried out by </a:t>
            </a:r>
            <a:r>
              <a:rPr lang="en-US" sz="3000" dirty="0" err="1"/>
              <a:t>J.Perrin</a:t>
            </a:r>
            <a:r>
              <a:rPr lang="en-US" sz="3000" dirty="0"/>
              <a:t> with  different suspensions And showed that colloid particles posses thermal motion. Why  </a:t>
            </a:r>
            <a:r>
              <a:rPr lang="en-US" sz="3000" dirty="0" err="1"/>
              <a:t>T.Graham</a:t>
            </a:r>
            <a:r>
              <a:rPr lang="en-US" sz="3000" dirty="0"/>
              <a:t> and other scientists were not able to establish the existence of osmotic pressure and </a:t>
            </a:r>
            <a:r>
              <a:rPr lang="en-US" sz="3000" dirty="0" smtClean="0"/>
              <a:t>diffusion </a:t>
            </a:r>
            <a:r>
              <a:rPr lang="en-US" sz="3000" dirty="0"/>
              <a:t>in colloidal solutions? </a:t>
            </a:r>
          </a:p>
          <a:p>
            <a:endParaRPr lang="ru-RU" dirty="0"/>
          </a:p>
        </p:txBody>
      </p:sp>
      <p:pic>
        <p:nvPicPr>
          <p:cNvPr id="4" name="Picture 1" descr="hea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355" y="122827"/>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srcRect/>
          <a:stretch>
            <a:fillRect/>
          </a:stretch>
        </p:blipFill>
        <p:spPr bwMode="auto">
          <a:xfrm>
            <a:off x="1351256" y="2817780"/>
            <a:ext cx="3204578" cy="933166"/>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779640" y="2842886"/>
            <a:ext cx="3118704" cy="746474"/>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3791745" y="3518038"/>
            <a:ext cx="4373944" cy="972074"/>
          </a:xfrm>
          <a:prstGeom prst="rect">
            <a:avLst/>
          </a:prstGeom>
          <a:noFill/>
          <a:ln w="9525">
            <a:noFill/>
            <a:miter lim="800000"/>
            <a:headEnd/>
            <a:tailEnd/>
          </a:ln>
        </p:spPr>
      </p:pic>
      <p:pic>
        <p:nvPicPr>
          <p:cNvPr id="8" name="Рисунок 7"/>
          <p:cNvPicPr/>
          <p:nvPr/>
        </p:nvPicPr>
        <p:blipFill>
          <a:blip r:embed="rId6" cstate="print"/>
          <a:srcRect/>
          <a:stretch>
            <a:fillRect/>
          </a:stretch>
        </p:blipFill>
        <p:spPr bwMode="auto">
          <a:xfrm>
            <a:off x="9054237" y="1924331"/>
            <a:ext cx="2901202" cy="2756851"/>
          </a:xfrm>
          <a:prstGeom prst="rect">
            <a:avLst/>
          </a:prstGeom>
          <a:noFill/>
          <a:ln w="9525">
            <a:noFill/>
            <a:miter lim="800000"/>
            <a:headEnd/>
            <a:tailEnd/>
          </a:ln>
        </p:spPr>
      </p:pic>
    </p:spTree>
    <p:extLst>
      <p:ext uri="{BB962C8B-B14F-4D97-AF65-F5344CB8AC3E}">
        <p14:creationId xmlns:p14="http://schemas.microsoft.com/office/powerpoint/2010/main" val="319840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4024" y="1241945"/>
            <a:ext cx="10644116" cy="5431809"/>
          </a:xfrm>
        </p:spPr>
        <p:txBody>
          <a:bodyPr/>
          <a:lstStyle/>
          <a:p>
            <a:pPr algn="just"/>
            <a:r>
              <a:rPr lang="en-US" sz="3200" dirty="0" smtClean="0">
                <a:solidFill>
                  <a:srgbClr val="0070C0"/>
                </a:solidFill>
              </a:rPr>
              <a:t>Diffusion</a:t>
            </a:r>
          </a:p>
          <a:p>
            <a:pPr algn="just"/>
            <a:r>
              <a:rPr lang="en-US" dirty="0" smtClean="0"/>
              <a:t>If we consider the distribution of substance of known concentration </a:t>
            </a:r>
            <a:r>
              <a:rPr lang="en-US" i="1" dirty="0" smtClean="0"/>
              <a:t>C</a:t>
            </a:r>
            <a:r>
              <a:rPr lang="en-US" dirty="0" smtClean="0"/>
              <a:t> in contact with the pure medium </a:t>
            </a:r>
            <a:r>
              <a:rPr lang="en-US" i="1" dirty="0" smtClean="0"/>
              <a:t>C</a:t>
            </a:r>
            <a:r>
              <a:rPr lang="en-US" baseline="-25000" dirty="0" smtClean="0"/>
              <a:t>0</a:t>
            </a:r>
            <a:r>
              <a:rPr lang="en-US" dirty="0" smtClean="0"/>
              <a:t>. The transfer of  substance will proceed  till  equable distribution in medium. Diffusion proceeds according to Fick’s first law:</a:t>
            </a:r>
          </a:p>
          <a:p>
            <a:pPr algn="just"/>
            <a:endParaRPr lang="en-US" dirty="0"/>
          </a:p>
          <a:p>
            <a:pPr algn="just"/>
            <a:endParaRPr lang="en-US" dirty="0" smtClean="0"/>
          </a:p>
          <a:p>
            <a:pPr algn="just"/>
            <a:endParaRPr lang="en-US" dirty="0" smtClean="0"/>
          </a:p>
          <a:p>
            <a:pPr algn="just"/>
            <a:r>
              <a:rPr lang="en-US" dirty="0" smtClean="0"/>
              <a:t>where</a:t>
            </a:r>
            <a:r>
              <a:rPr lang="kk-KZ" dirty="0" smtClean="0"/>
              <a:t> </a:t>
            </a:r>
            <a:r>
              <a:rPr lang="en-US" dirty="0"/>
              <a:t>n</a:t>
            </a:r>
            <a:r>
              <a:rPr lang="kk-KZ" dirty="0"/>
              <a:t>- </a:t>
            </a:r>
            <a:r>
              <a:rPr lang="en-US" dirty="0"/>
              <a:t>amount of substance defunded ,</a:t>
            </a:r>
            <a:r>
              <a:rPr lang="en-US" dirty="0" err="1"/>
              <a:t>mol</a:t>
            </a:r>
            <a:r>
              <a:rPr lang="kk-KZ" dirty="0"/>
              <a:t>; D –</a:t>
            </a:r>
            <a:r>
              <a:rPr lang="en-US" dirty="0"/>
              <a:t>diffusion coefficient</a:t>
            </a:r>
            <a:r>
              <a:rPr lang="kk-KZ" dirty="0"/>
              <a:t>, </a:t>
            </a:r>
            <a:r>
              <a:rPr lang="en-US" dirty="0"/>
              <a:t>m</a:t>
            </a:r>
            <a:r>
              <a:rPr lang="kk-KZ" baseline="30000" dirty="0"/>
              <a:t>2</a:t>
            </a:r>
            <a:r>
              <a:rPr lang="kk-KZ" dirty="0"/>
              <a:t>/</a:t>
            </a:r>
            <a:r>
              <a:rPr lang="en-US" dirty="0"/>
              <a:t>s</a:t>
            </a:r>
            <a:r>
              <a:rPr lang="kk-KZ" dirty="0"/>
              <a:t>; dc/dx – </a:t>
            </a:r>
            <a:r>
              <a:rPr lang="en-US" dirty="0"/>
              <a:t>concentration gradient</a:t>
            </a:r>
            <a:r>
              <a:rPr lang="kk-KZ" dirty="0"/>
              <a:t>, </a:t>
            </a:r>
            <a:r>
              <a:rPr lang="en-US" dirty="0" err="1"/>
              <a:t>mol</a:t>
            </a:r>
            <a:r>
              <a:rPr lang="kk-KZ" dirty="0"/>
              <a:t>/</a:t>
            </a:r>
            <a:r>
              <a:rPr lang="en-US" dirty="0"/>
              <a:t>m</a:t>
            </a:r>
            <a:r>
              <a:rPr lang="kk-KZ" baseline="30000" dirty="0"/>
              <a:t>4</a:t>
            </a:r>
            <a:r>
              <a:rPr lang="kk-KZ" dirty="0"/>
              <a:t>; S –</a:t>
            </a:r>
            <a:r>
              <a:rPr lang="en-US" dirty="0"/>
              <a:t>section of unit area through one  substance crosses</a:t>
            </a:r>
            <a:r>
              <a:rPr lang="kk-KZ" dirty="0"/>
              <a:t>, </a:t>
            </a:r>
            <a:r>
              <a:rPr lang="en-US" dirty="0"/>
              <a:t>m</a:t>
            </a:r>
            <a:r>
              <a:rPr lang="kk-KZ" baseline="30000" dirty="0"/>
              <a:t>2</a:t>
            </a:r>
            <a:r>
              <a:rPr lang="kk-KZ" dirty="0"/>
              <a:t>; </a:t>
            </a:r>
            <a:r>
              <a:rPr lang="en-US" dirty="0">
                <a:sym typeface="Symbol" pitchFamily="18" charset="2"/>
              </a:rPr>
              <a:t></a:t>
            </a:r>
            <a:r>
              <a:rPr lang="kk-KZ" dirty="0"/>
              <a:t> - </a:t>
            </a:r>
            <a:r>
              <a:rPr lang="en-US" dirty="0"/>
              <a:t>time</a:t>
            </a:r>
            <a:r>
              <a:rPr lang="kk-KZ" dirty="0"/>
              <a:t>, </a:t>
            </a:r>
            <a:r>
              <a:rPr lang="en-US" dirty="0"/>
              <a:t>s</a:t>
            </a:r>
            <a:r>
              <a:rPr lang="kk-KZ" dirty="0"/>
              <a:t>.</a:t>
            </a:r>
            <a:endParaRPr lang="en-US" dirty="0"/>
          </a:p>
          <a:p>
            <a:pPr algn="just"/>
            <a:endParaRPr lang="en-US" dirty="0" smtClean="0"/>
          </a:p>
          <a:p>
            <a:endParaRPr lang="ru-RU" dirty="0"/>
          </a:p>
        </p:txBody>
      </p:sp>
      <p:pic>
        <p:nvPicPr>
          <p:cNvPr id="4" name="Picture 1" descr="hea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355" y="13643"/>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srcRect/>
          <a:stretch>
            <a:fillRect/>
          </a:stretch>
        </p:blipFill>
        <p:spPr bwMode="auto">
          <a:xfrm>
            <a:off x="5271677" y="3002508"/>
            <a:ext cx="4923203" cy="1269242"/>
          </a:xfrm>
          <a:prstGeom prst="rect">
            <a:avLst/>
          </a:prstGeom>
          <a:noFill/>
          <a:ln w="9525">
            <a:noFill/>
            <a:miter lim="800000"/>
            <a:headEnd/>
            <a:tailEnd/>
          </a:ln>
        </p:spPr>
      </p:pic>
    </p:spTree>
    <p:extLst>
      <p:ext uri="{BB962C8B-B14F-4D97-AF65-F5344CB8AC3E}">
        <p14:creationId xmlns:p14="http://schemas.microsoft.com/office/powerpoint/2010/main" val="352227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825087" y="1771916"/>
            <a:ext cx="3552347" cy="775417"/>
          </a:xfrm>
          <a:prstGeom prst="rect">
            <a:avLst/>
          </a:prstGeom>
          <a:noFill/>
          <a:ln w="9525">
            <a:noFill/>
            <a:miter lim="800000"/>
            <a:headEnd/>
            <a:tailEnd/>
          </a:ln>
        </p:spPr>
      </p:pic>
      <p:sp>
        <p:nvSpPr>
          <p:cNvPr id="3" name="Прямоугольник 2"/>
          <p:cNvSpPr/>
          <p:nvPr/>
        </p:nvSpPr>
        <p:spPr>
          <a:xfrm>
            <a:off x="1705970" y="2934270"/>
            <a:ext cx="7997588" cy="1175706"/>
          </a:xfrm>
          <a:prstGeom prst="rect">
            <a:avLst/>
          </a:prstGeom>
        </p:spPr>
        <p:txBody>
          <a:bodyPr wrap="square">
            <a:spAutoFit/>
          </a:bodyPr>
          <a:lstStyle/>
          <a:p>
            <a:pPr marL="342900" indent="-342900" algn="just">
              <a:spcBef>
                <a:spcPct val="20000"/>
              </a:spcBef>
              <a:buFont typeface="Arial" pitchFamily="34" charset="0"/>
              <a:buChar char="•"/>
              <a:defRPr/>
            </a:pPr>
            <a:r>
              <a:rPr lang="kk-KZ" sz="3200" b="1" dirty="0"/>
              <a:t>D=</a:t>
            </a:r>
            <a:r>
              <a:rPr lang="en-US" sz="3200" dirty="0"/>
              <a:t>10</a:t>
            </a:r>
            <a:r>
              <a:rPr lang="en-US" sz="3200" baseline="30000" dirty="0"/>
              <a:t>-5</a:t>
            </a:r>
            <a:r>
              <a:rPr lang="kk-KZ" sz="3200" baseline="-25000" dirty="0"/>
              <a:t> </a:t>
            </a:r>
            <a:r>
              <a:rPr lang="en-US" sz="3200" dirty="0" smtClean="0"/>
              <a:t>cm</a:t>
            </a:r>
            <a:r>
              <a:rPr lang="kk-KZ" sz="3200" baseline="30000" dirty="0"/>
              <a:t>2</a:t>
            </a:r>
            <a:r>
              <a:rPr lang="kk-KZ" sz="3200" dirty="0"/>
              <a:t>/</a:t>
            </a:r>
            <a:r>
              <a:rPr lang="en-US" sz="3200" dirty="0"/>
              <a:t>s – for molecules and ions</a:t>
            </a:r>
          </a:p>
          <a:p>
            <a:pPr marL="342900" indent="-342900" algn="just">
              <a:spcBef>
                <a:spcPct val="20000"/>
              </a:spcBef>
              <a:buFont typeface="Arial" pitchFamily="34" charset="0"/>
              <a:buChar char="•"/>
              <a:defRPr/>
            </a:pPr>
            <a:r>
              <a:rPr lang="kk-KZ" sz="3200" b="1" dirty="0"/>
              <a:t>D=</a:t>
            </a:r>
            <a:r>
              <a:rPr lang="en-US" sz="3200" dirty="0"/>
              <a:t>10</a:t>
            </a:r>
            <a:r>
              <a:rPr lang="en-US" sz="3200" baseline="30000" dirty="0"/>
              <a:t>-7--</a:t>
            </a:r>
            <a:r>
              <a:rPr lang="en-US" sz="3200" dirty="0"/>
              <a:t> </a:t>
            </a:r>
            <a:r>
              <a:rPr lang="en-US" sz="3200" dirty="0" smtClean="0"/>
              <a:t>10</a:t>
            </a:r>
            <a:r>
              <a:rPr lang="en-US" sz="3200" baseline="30000" dirty="0" smtClean="0"/>
              <a:t>-9 </a:t>
            </a:r>
            <a:r>
              <a:rPr lang="en-US" sz="3200" dirty="0" smtClean="0"/>
              <a:t>cm</a:t>
            </a:r>
            <a:r>
              <a:rPr lang="kk-KZ" sz="3200" baseline="30000" dirty="0"/>
              <a:t>2</a:t>
            </a:r>
            <a:r>
              <a:rPr lang="kk-KZ" sz="3200" dirty="0"/>
              <a:t>/</a:t>
            </a:r>
            <a:r>
              <a:rPr lang="en-US" sz="3200" dirty="0"/>
              <a:t>s – for colloidal particles</a:t>
            </a:r>
          </a:p>
        </p:txBody>
      </p:sp>
      <p:pic>
        <p:nvPicPr>
          <p:cNvPr id="4" name="Picture 2"/>
          <p:cNvPicPr>
            <a:picLocks noChangeAspect="1" noChangeArrowheads="1"/>
          </p:cNvPicPr>
          <p:nvPr/>
        </p:nvPicPr>
        <p:blipFill>
          <a:blip r:embed="rId3" cstate="print"/>
          <a:srcRect/>
          <a:stretch>
            <a:fillRect/>
          </a:stretch>
        </p:blipFill>
        <p:spPr bwMode="auto">
          <a:xfrm>
            <a:off x="4039737" y="4067891"/>
            <a:ext cx="2784550" cy="910834"/>
          </a:xfrm>
          <a:prstGeom prst="rect">
            <a:avLst/>
          </a:prstGeom>
          <a:noFill/>
          <a:ln w="9525">
            <a:noFill/>
            <a:miter lim="800000"/>
            <a:headEnd/>
            <a:tailEnd/>
          </a:ln>
        </p:spPr>
      </p:pic>
      <p:sp>
        <p:nvSpPr>
          <p:cNvPr id="5" name="Прямоугольник 4"/>
          <p:cNvSpPr/>
          <p:nvPr/>
        </p:nvSpPr>
        <p:spPr>
          <a:xfrm>
            <a:off x="941695" y="4978724"/>
            <a:ext cx="10508777" cy="1077218"/>
          </a:xfrm>
          <a:prstGeom prst="rect">
            <a:avLst/>
          </a:prstGeom>
        </p:spPr>
        <p:txBody>
          <a:bodyPr wrap="square">
            <a:spAutoFit/>
          </a:bodyPr>
          <a:lstStyle/>
          <a:p>
            <a:r>
              <a:rPr lang="en-US" sz="3200" dirty="0"/>
              <a:t>If </a:t>
            </a:r>
            <a:r>
              <a:rPr lang="kk-KZ" sz="3200" dirty="0"/>
              <a:t>D</a:t>
            </a:r>
            <a:r>
              <a:rPr lang="kk-KZ" sz="3200" b="1" dirty="0"/>
              <a:t>=</a:t>
            </a:r>
            <a:r>
              <a:rPr lang="kk-KZ" sz="3200" dirty="0"/>
              <a:t>5∙</a:t>
            </a:r>
            <a:r>
              <a:rPr lang="en-US" sz="3200" dirty="0"/>
              <a:t>10</a:t>
            </a:r>
            <a:r>
              <a:rPr lang="en-US" sz="3200" baseline="30000" dirty="0"/>
              <a:t>-</a:t>
            </a:r>
            <a:r>
              <a:rPr lang="ru-RU" sz="3200" baseline="30000" dirty="0"/>
              <a:t>9</a:t>
            </a:r>
            <a:r>
              <a:rPr lang="kk-KZ" sz="3200" dirty="0"/>
              <a:t> </a:t>
            </a:r>
            <a:r>
              <a:rPr lang="en-US" sz="3200" dirty="0"/>
              <a:t>c</a:t>
            </a:r>
            <a:r>
              <a:rPr lang="en-US" sz="3200" dirty="0" smtClean="0"/>
              <a:t>m</a:t>
            </a:r>
            <a:r>
              <a:rPr lang="ru-RU" sz="3200" baseline="30000" dirty="0"/>
              <a:t>2</a:t>
            </a:r>
            <a:r>
              <a:rPr lang="ru-RU" sz="3200" dirty="0"/>
              <a:t> /</a:t>
            </a:r>
            <a:r>
              <a:rPr lang="en-US" sz="3200" dirty="0"/>
              <a:t>s</a:t>
            </a:r>
            <a:r>
              <a:rPr lang="ru-RU" sz="3200" dirty="0"/>
              <a:t>, </a:t>
            </a:r>
            <a:r>
              <a:rPr lang="en-US" sz="3200" dirty="0"/>
              <a:t>the diffusion time of 1 cm takes 3 year</a:t>
            </a:r>
            <a:r>
              <a:rPr lang="kk-KZ" sz="3200" dirty="0"/>
              <a:t>, </a:t>
            </a:r>
            <a:r>
              <a:rPr lang="en-US" sz="3200" dirty="0"/>
              <a:t>for molecules – a few hours</a:t>
            </a:r>
            <a:r>
              <a:rPr lang="kk-KZ" sz="3200" dirty="0"/>
              <a:t>.</a:t>
            </a:r>
            <a:endParaRPr lang="en-US" sz="3200" dirty="0"/>
          </a:p>
        </p:txBody>
      </p:sp>
      <p:pic>
        <p:nvPicPr>
          <p:cNvPr id="6" name="Picture 1" descr="head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355" y="13643"/>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976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b="1" dirty="0" smtClean="0">
                <a:solidFill>
                  <a:schemeClr val="accent1">
                    <a:lumMod val="75000"/>
                  </a:schemeClr>
                </a:solidFill>
              </a:rPr>
              <a:t>Video about Osmosis phenomenon</a:t>
            </a:r>
            <a:endParaRPr lang="sma-NO" sz="2400" b="1" dirty="0">
              <a:solidFill>
                <a:schemeClr val="accent1">
                  <a:lumMod val="75000"/>
                </a:schemeClr>
              </a:solidFill>
            </a:endParaRPr>
          </a:p>
        </p:txBody>
      </p:sp>
      <p:pic>
        <p:nvPicPr>
          <p:cNvPr id="4" name="How Osmosis Work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83642" y="1241945"/>
            <a:ext cx="8284190" cy="4935017"/>
          </a:xfrm>
        </p:spPr>
      </p:pic>
    </p:spTree>
    <p:extLst>
      <p:ext uri="{BB962C8B-B14F-4D97-AF65-F5344CB8AC3E}">
        <p14:creationId xmlns:p14="http://schemas.microsoft.com/office/powerpoint/2010/main" val="3553938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59809" y="286602"/>
            <a:ext cx="9412655" cy="6571397"/>
          </a:xfrm>
        </p:spPr>
        <p:txBody>
          <a:bodyPr>
            <a:normAutofit/>
          </a:bodyPr>
          <a:lstStyle/>
          <a:p>
            <a:r>
              <a:rPr lang="en-US" sz="3200" b="1" dirty="0" smtClean="0">
                <a:hlinkClick r:id="rId2" action="ppaction://hlinkfile"/>
              </a:rPr>
              <a:t>Osmosis</a:t>
            </a:r>
            <a:endParaRPr lang="en-US" sz="3200" b="1" dirty="0" smtClean="0"/>
          </a:p>
          <a:p>
            <a:r>
              <a:rPr lang="en-US" sz="3200" dirty="0" smtClean="0"/>
              <a:t>In ideal systems the osmotic </a:t>
            </a:r>
            <a:r>
              <a:rPr lang="en-US" sz="3200" dirty="0" err="1" smtClean="0"/>
              <a:t>preasure</a:t>
            </a:r>
            <a:r>
              <a:rPr lang="en-US" sz="3200" dirty="0" smtClean="0"/>
              <a:t>, </a:t>
            </a:r>
            <a:r>
              <a:rPr lang="ru-RU" sz="3200" b="1" dirty="0" smtClean="0">
                <a:sym typeface="Symbol" pitchFamily="18" charset="2"/>
              </a:rPr>
              <a:t></a:t>
            </a:r>
            <a:endParaRPr lang="en-US" sz="3200" dirty="0" smtClean="0"/>
          </a:p>
          <a:p>
            <a:pPr algn="ctr"/>
            <a:r>
              <a:rPr lang="ru-RU" sz="3200" b="1" dirty="0" smtClean="0">
                <a:sym typeface="Symbol" pitchFamily="18" charset="2"/>
              </a:rPr>
              <a:t></a:t>
            </a:r>
            <a:r>
              <a:rPr lang="ru-RU" sz="3200" b="1" dirty="0" smtClean="0"/>
              <a:t> = с</a:t>
            </a:r>
            <a:r>
              <a:rPr lang="en-US" sz="3200" b="1" dirty="0" smtClean="0">
                <a:sym typeface="Symbol" pitchFamily="18" charset="2"/>
              </a:rPr>
              <a:t></a:t>
            </a:r>
            <a:r>
              <a:rPr lang="ru-RU" sz="3200" b="1" dirty="0" smtClean="0"/>
              <a:t>R</a:t>
            </a:r>
            <a:r>
              <a:rPr lang="en-US" sz="3200" b="1" dirty="0" smtClean="0">
                <a:sym typeface="Symbol" pitchFamily="18" charset="2"/>
              </a:rPr>
              <a:t>T        </a:t>
            </a:r>
            <a:r>
              <a:rPr lang="en-US" sz="3200" dirty="0" err="1" smtClean="0">
                <a:solidFill>
                  <a:srgbClr val="0070C0"/>
                </a:solidFill>
                <a:sym typeface="Symbol" pitchFamily="18" charset="2"/>
              </a:rPr>
              <a:t>Van’t</a:t>
            </a:r>
            <a:r>
              <a:rPr lang="en-US" sz="3200" dirty="0" smtClean="0">
                <a:solidFill>
                  <a:srgbClr val="0070C0"/>
                </a:solidFill>
                <a:sym typeface="Symbol" pitchFamily="18" charset="2"/>
              </a:rPr>
              <a:t> Hoff low</a:t>
            </a:r>
            <a:endParaRPr lang="en-US" sz="3200" b="1" dirty="0" smtClean="0">
              <a:solidFill>
                <a:srgbClr val="0070C0"/>
              </a:solidFill>
              <a:sym typeface="Symbol" pitchFamily="18" charset="2"/>
            </a:endParaRPr>
          </a:p>
          <a:p>
            <a:pPr algn="just"/>
            <a:r>
              <a:rPr lang="en-US" sz="3200" dirty="0" smtClean="0">
                <a:sym typeface="Symbol" pitchFamily="18" charset="2"/>
              </a:rPr>
              <a:t>In true solution: If c=1M, </a:t>
            </a:r>
            <a:r>
              <a:rPr lang="ru-RU" sz="3200" dirty="0" smtClean="0">
                <a:sym typeface="Symbol" pitchFamily="18" charset="2"/>
              </a:rPr>
              <a:t></a:t>
            </a:r>
            <a:r>
              <a:rPr lang="en-US" sz="3200" dirty="0" smtClean="0">
                <a:sym typeface="Symbol" pitchFamily="18" charset="2"/>
              </a:rPr>
              <a:t>=22,4 </a:t>
            </a:r>
            <a:r>
              <a:rPr lang="en-US" sz="3200" dirty="0" err="1" smtClean="0">
                <a:sym typeface="Symbol" pitchFamily="18" charset="2"/>
              </a:rPr>
              <a:t>atm</a:t>
            </a:r>
            <a:r>
              <a:rPr lang="en-US" sz="3200" dirty="0" smtClean="0">
                <a:sym typeface="Symbol" pitchFamily="18" charset="2"/>
              </a:rPr>
              <a:t> (2,27 </a:t>
            </a:r>
            <a:r>
              <a:rPr lang="en-US" sz="3200" dirty="0" err="1" smtClean="0">
                <a:sym typeface="Symbol" pitchFamily="18" charset="2"/>
              </a:rPr>
              <a:t>MPa</a:t>
            </a:r>
            <a:r>
              <a:rPr lang="en-US" sz="3200" dirty="0" smtClean="0">
                <a:sym typeface="Symbol" pitchFamily="18" charset="2"/>
              </a:rPr>
              <a:t>)</a:t>
            </a:r>
          </a:p>
          <a:p>
            <a:pPr algn="just"/>
            <a:endParaRPr lang="en-US" dirty="0">
              <a:sym typeface="Symbol" pitchFamily="18" charset="2"/>
            </a:endParaRPr>
          </a:p>
          <a:p>
            <a:pPr algn="just"/>
            <a:endParaRPr lang="en-US" dirty="0"/>
          </a:p>
          <a:p>
            <a:endParaRPr lang="ru-RU" b="1" dirty="0">
              <a:hlinkClick r:id="rId2" action="ppaction://hlinkfile"/>
            </a:endParaRPr>
          </a:p>
        </p:txBody>
      </p:sp>
      <p:sp>
        <p:nvSpPr>
          <p:cNvPr id="7" name="Содержимое 2"/>
          <p:cNvSpPr txBox="1">
            <a:spLocks/>
          </p:cNvSpPr>
          <p:nvPr/>
        </p:nvSpPr>
        <p:spPr>
          <a:xfrm>
            <a:off x="191069" y="2428868"/>
            <a:ext cx="11382232" cy="3590932"/>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lang="en-US" sz="3200" dirty="0"/>
              <a:t>For colloidal solution (</a:t>
            </a:r>
            <a:r>
              <a:rPr lang="kk-KZ" sz="3200" dirty="0"/>
              <a:t> </a:t>
            </a:r>
            <a:r>
              <a:rPr lang="en-US" sz="3200" dirty="0"/>
              <a:t>0,1% of Au </a:t>
            </a:r>
            <a:r>
              <a:rPr lang="en-US" sz="3200" dirty="0" smtClean="0"/>
              <a:t>sol </a:t>
            </a:r>
            <a:r>
              <a:rPr lang="en-US" sz="3200" dirty="0"/>
              <a:t>of the </a:t>
            </a:r>
            <a:r>
              <a:rPr lang="ru-RU" sz="3200" dirty="0" smtClean="0"/>
              <a:t>с</a:t>
            </a:r>
            <a:r>
              <a:rPr lang="en-US" sz="3200" dirty="0" err="1" smtClean="0"/>
              <a:t>ube</a:t>
            </a:r>
            <a:r>
              <a:rPr lang="en-US" sz="3200" dirty="0" smtClean="0"/>
              <a:t> </a:t>
            </a:r>
            <a:r>
              <a:rPr lang="en-US" sz="3200" dirty="0"/>
              <a:t>shape)</a:t>
            </a:r>
            <a:endParaRPr lang="kk-KZ" sz="3200" dirty="0"/>
          </a:p>
          <a:p>
            <a:pPr marL="342900" indent="-342900">
              <a:spcBef>
                <a:spcPct val="20000"/>
              </a:spcBef>
              <a:buFont typeface="Arial" pitchFamily="34" charset="0"/>
              <a:buChar char="•"/>
              <a:defRPr/>
            </a:pPr>
            <a:r>
              <a:rPr lang="en-US" sz="3200" dirty="0"/>
              <a:t>l</a:t>
            </a:r>
            <a:r>
              <a:rPr lang="kk-KZ" sz="3200" baseline="30000" dirty="0"/>
              <a:t> </a:t>
            </a:r>
            <a:r>
              <a:rPr lang="kk-KZ" sz="3200" dirty="0"/>
              <a:t> </a:t>
            </a:r>
            <a:r>
              <a:rPr lang="ru-RU" sz="3200" dirty="0"/>
              <a:t>= </a:t>
            </a:r>
            <a:r>
              <a:rPr lang="en-US" sz="3200" dirty="0"/>
              <a:t>10</a:t>
            </a:r>
            <a:r>
              <a:rPr lang="en-US" sz="3200" baseline="30000" dirty="0"/>
              <a:t>-</a:t>
            </a:r>
            <a:r>
              <a:rPr lang="ru-RU" sz="3200" baseline="30000" dirty="0"/>
              <a:t>6</a:t>
            </a:r>
            <a:r>
              <a:rPr lang="en-US" sz="3200" dirty="0"/>
              <a:t> </a:t>
            </a:r>
            <a:r>
              <a:rPr lang="en-US" sz="3200" dirty="0" smtClean="0"/>
              <a:t>cm, particle </a:t>
            </a:r>
            <a:r>
              <a:rPr lang="en-US" sz="3200" dirty="0"/>
              <a:t>volume </a:t>
            </a:r>
            <a:r>
              <a:rPr lang="kk-KZ" sz="3200" dirty="0"/>
              <a:t> </a:t>
            </a:r>
            <a:r>
              <a:rPr lang="en-US" sz="3200" dirty="0"/>
              <a:t>V=l</a:t>
            </a:r>
            <a:r>
              <a:rPr lang="en-US" sz="3200" baseline="30000" dirty="0"/>
              <a:t>3</a:t>
            </a:r>
            <a:r>
              <a:rPr lang="en-US" sz="3200" dirty="0"/>
              <a:t> = 10</a:t>
            </a:r>
            <a:r>
              <a:rPr lang="en-US" sz="3200" baseline="30000" dirty="0"/>
              <a:t>-18</a:t>
            </a:r>
            <a:r>
              <a:rPr lang="en-US" sz="3200" dirty="0"/>
              <a:t> </a:t>
            </a:r>
            <a:r>
              <a:rPr lang="en-US" sz="3200" dirty="0" smtClean="0"/>
              <a:t>cm</a:t>
            </a:r>
            <a:r>
              <a:rPr lang="ru-RU" sz="3200" baseline="30000" dirty="0"/>
              <a:t>3</a:t>
            </a:r>
            <a:r>
              <a:rPr lang="ru-RU" sz="3200" dirty="0"/>
              <a:t> </a:t>
            </a:r>
            <a:endParaRPr lang="en-US" sz="3200" dirty="0"/>
          </a:p>
          <a:p>
            <a:pPr marL="342900" indent="-342900">
              <a:spcBef>
                <a:spcPct val="20000"/>
              </a:spcBef>
              <a:buFont typeface="Arial" pitchFamily="34" charset="0"/>
              <a:buChar char="•"/>
              <a:defRPr/>
            </a:pPr>
            <a:r>
              <a:rPr lang="en-US" sz="2800" dirty="0"/>
              <a:t>Particle weight :</a:t>
            </a:r>
          </a:p>
          <a:p>
            <a:pPr marL="342900" indent="-342900">
              <a:spcBef>
                <a:spcPct val="20000"/>
              </a:spcBef>
              <a:buFont typeface="Arial" pitchFamily="34" charset="0"/>
              <a:buChar char="•"/>
              <a:defRPr/>
            </a:pPr>
            <a:r>
              <a:rPr lang="kk-KZ" sz="2800" dirty="0"/>
              <a:t> </a:t>
            </a:r>
            <a:r>
              <a:rPr lang="en-US" sz="2800" dirty="0" smtClean="0"/>
              <a:t>m=</a:t>
            </a:r>
            <a:r>
              <a:rPr lang="en-US" sz="2800" dirty="0" err="1" smtClean="0"/>
              <a:t>Vd</a:t>
            </a:r>
            <a:r>
              <a:rPr lang="en-US" sz="2800" dirty="0" smtClean="0"/>
              <a:t>=20X</a:t>
            </a:r>
            <a:r>
              <a:rPr lang="ru-RU" sz="2800" dirty="0"/>
              <a:t>10</a:t>
            </a:r>
            <a:r>
              <a:rPr lang="ru-RU" sz="2800" baseline="30000" dirty="0"/>
              <a:t>-1</a:t>
            </a:r>
            <a:r>
              <a:rPr lang="en-US" sz="2800" baseline="30000" dirty="0"/>
              <a:t>8 </a:t>
            </a:r>
            <a:r>
              <a:rPr lang="en-US" sz="2800" dirty="0"/>
              <a:t> = 2x</a:t>
            </a:r>
            <a:r>
              <a:rPr lang="ru-RU" sz="2800" baseline="30000" dirty="0"/>
              <a:t> </a:t>
            </a:r>
            <a:r>
              <a:rPr lang="ru-RU" sz="2800" dirty="0"/>
              <a:t>10</a:t>
            </a:r>
            <a:r>
              <a:rPr lang="ru-RU" sz="2800" baseline="30000" dirty="0"/>
              <a:t>-1</a:t>
            </a:r>
            <a:r>
              <a:rPr lang="en-US" sz="2800" baseline="30000" dirty="0"/>
              <a:t>7</a:t>
            </a:r>
            <a:r>
              <a:rPr lang="en-US" sz="2800" dirty="0"/>
              <a:t> g</a:t>
            </a:r>
          </a:p>
          <a:p>
            <a:pPr marL="342900" indent="-342900">
              <a:spcBef>
                <a:spcPct val="20000"/>
              </a:spcBef>
              <a:buFont typeface="Arial" pitchFamily="34" charset="0"/>
              <a:buChar char="•"/>
              <a:defRPr/>
            </a:pPr>
            <a:r>
              <a:rPr lang="en-US" sz="2800" dirty="0" err="1"/>
              <a:t>c</a:t>
            </a:r>
            <a:r>
              <a:rPr lang="en-US" sz="2800" baseline="-25000" dirty="0" err="1"/>
              <a:t>d</a:t>
            </a:r>
            <a:r>
              <a:rPr lang="ru-RU" sz="2800" baseline="-25000" dirty="0"/>
              <a:t> </a:t>
            </a:r>
            <a:r>
              <a:rPr lang="en-US" sz="2800" dirty="0"/>
              <a:t>=</a:t>
            </a:r>
            <a:r>
              <a:rPr lang="ru-RU" sz="2800" dirty="0"/>
              <a:t> </a:t>
            </a:r>
            <a:r>
              <a:rPr lang="el-GR" sz="2800" dirty="0"/>
              <a:t>ν</a:t>
            </a:r>
            <a:r>
              <a:rPr lang="ru-RU" sz="2800" dirty="0"/>
              <a:t>/</a:t>
            </a:r>
            <a:r>
              <a:rPr lang="en-US" sz="2800" dirty="0"/>
              <a:t>N, </a:t>
            </a:r>
            <a:r>
              <a:rPr lang="el-GR" sz="2800" dirty="0"/>
              <a:t>ν</a:t>
            </a:r>
            <a:r>
              <a:rPr lang="en-US" sz="2800" dirty="0"/>
              <a:t> – particle concentration</a:t>
            </a:r>
            <a:endParaRPr lang="kk-KZ" sz="2800" dirty="0"/>
          </a:p>
          <a:p>
            <a:pPr marL="342900" indent="-342900">
              <a:spcBef>
                <a:spcPct val="20000"/>
              </a:spcBef>
              <a:buFont typeface="Arial" pitchFamily="34" charset="0"/>
              <a:buChar char="•"/>
              <a:defRPr/>
            </a:pPr>
            <a:r>
              <a:rPr lang="ru-RU" sz="2800" dirty="0"/>
              <a:t> 1 </a:t>
            </a:r>
            <a:r>
              <a:rPr lang="en-US" sz="2800" dirty="0"/>
              <a:t>g particle in 1 </a:t>
            </a:r>
            <a:r>
              <a:rPr lang="en-US" sz="2800" dirty="0" err="1"/>
              <a:t>litre</a:t>
            </a:r>
            <a:r>
              <a:rPr lang="en-US" sz="2800" dirty="0"/>
              <a:t> (for 0,1 </a:t>
            </a:r>
            <a:r>
              <a:rPr lang="en-US" sz="2800" dirty="0" smtClean="0"/>
              <a:t>%), </a:t>
            </a:r>
            <a:endParaRPr lang="ru-RU" sz="2800" dirty="0" smtClean="0"/>
          </a:p>
          <a:p>
            <a:pPr marL="342900" indent="-342900">
              <a:spcBef>
                <a:spcPct val="20000"/>
              </a:spcBef>
              <a:buFont typeface="Arial" pitchFamily="34" charset="0"/>
              <a:buChar char="•"/>
              <a:defRPr/>
            </a:pPr>
            <a:r>
              <a:rPr lang="en-US" sz="2800" dirty="0" smtClean="0"/>
              <a:t>c</a:t>
            </a:r>
            <a:r>
              <a:rPr lang="en-US" sz="2800" baseline="-25000" dirty="0" smtClean="0"/>
              <a:t>d</a:t>
            </a:r>
            <a:r>
              <a:rPr lang="ru-RU" sz="2800" baseline="-25000" dirty="0" smtClean="0"/>
              <a:t> </a:t>
            </a:r>
            <a:r>
              <a:rPr lang="en-US" sz="2800" dirty="0" smtClean="0"/>
              <a:t>=</a:t>
            </a:r>
            <a:r>
              <a:rPr lang="ru-RU" sz="2800" dirty="0" smtClean="0"/>
              <a:t> 1/(</a:t>
            </a:r>
            <a:r>
              <a:rPr lang="en-US" sz="2800" dirty="0" smtClean="0"/>
              <a:t>2x</a:t>
            </a:r>
            <a:r>
              <a:rPr lang="ru-RU" sz="2800" baseline="30000" dirty="0" smtClean="0"/>
              <a:t> </a:t>
            </a:r>
            <a:r>
              <a:rPr lang="ru-RU" sz="2800" dirty="0" smtClean="0"/>
              <a:t>10</a:t>
            </a:r>
            <a:r>
              <a:rPr lang="ru-RU" sz="2800" baseline="30000" dirty="0" smtClean="0"/>
              <a:t>-1</a:t>
            </a:r>
            <a:r>
              <a:rPr lang="en-US" sz="2800" baseline="30000" dirty="0" smtClean="0"/>
              <a:t>7</a:t>
            </a:r>
            <a:r>
              <a:rPr lang="ru-RU" sz="2800" baseline="30000" dirty="0" smtClean="0"/>
              <a:t> </a:t>
            </a:r>
            <a:r>
              <a:rPr lang="ru-RU" sz="2800" dirty="0" smtClean="0"/>
              <a:t>6</a:t>
            </a:r>
            <a:r>
              <a:rPr lang="en-US" sz="2800" dirty="0" smtClean="0"/>
              <a:t>X</a:t>
            </a:r>
            <a:r>
              <a:rPr lang="ru-RU" sz="2800" dirty="0" smtClean="0"/>
              <a:t> 10</a:t>
            </a:r>
            <a:r>
              <a:rPr lang="en-US" sz="2800" baseline="30000" dirty="0" smtClean="0"/>
              <a:t>23</a:t>
            </a:r>
            <a:r>
              <a:rPr lang="en-US" sz="2800" dirty="0" smtClean="0"/>
              <a:t> </a:t>
            </a:r>
            <a:r>
              <a:rPr lang="ru-RU" sz="2800" dirty="0" smtClean="0"/>
              <a:t>)≈ 10</a:t>
            </a:r>
            <a:r>
              <a:rPr lang="ru-RU" sz="2800" baseline="30000" dirty="0" smtClean="0"/>
              <a:t>-</a:t>
            </a:r>
            <a:r>
              <a:rPr lang="en-US" sz="2800" baseline="30000" dirty="0" smtClean="0"/>
              <a:t>7</a:t>
            </a:r>
            <a:r>
              <a:rPr lang="en-US" sz="2800" dirty="0" smtClean="0"/>
              <a:t> g particle</a:t>
            </a:r>
            <a:r>
              <a:rPr lang="ru-RU" sz="2800" dirty="0" smtClean="0"/>
              <a:t>/</a:t>
            </a:r>
            <a:r>
              <a:rPr lang="en-US" sz="2800" dirty="0" smtClean="0"/>
              <a:t>l</a:t>
            </a:r>
            <a:r>
              <a:rPr lang="ru-RU" sz="2800" baseline="-25000" dirty="0" smtClean="0"/>
              <a:t> </a:t>
            </a:r>
          </a:p>
          <a:p>
            <a:pPr marL="342900" indent="-342900">
              <a:spcBef>
                <a:spcPct val="20000"/>
              </a:spcBef>
              <a:buFont typeface="Arial" pitchFamily="34" charset="0"/>
              <a:buChar char="•"/>
              <a:defRPr/>
            </a:pPr>
            <a:r>
              <a:rPr lang="ru-RU" sz="2800" dirty="0" smtClean="0">
                <a:sym typeface="Symbol" pitchFamily="18" charset="2"/>
              </a:rPr>
              <a:t></a:t>
            </a:r>
            <a:r>
              <a:rPr lang="ru-RU" sz="2800" dirty="0">
                <a:sym typeface="Symbol" pitchFamily="18" charset="2"/>
              </a:rPr>
              <a:t>=22,4</a:t>
            </a:r>
            <a:r>
              <a:rPr lang="ru-RU" sz="2800" dirty="0"/>
              <a:t> </a:t>
            </a:r>
            <a:r>
              <a:rPr lang="en-US" sz="2800" dirty="0"/>
              <a:t>x</a:t>
            </a:r>
            <a:r>
              <a:rPr lang="ru-RU" sz="2800" dirty="0" smtClean="0"/>
              <a:t>10</a:t>
            </a:r>
            <a:r>
              <a:rPr lang="ru-RU" sz="2800" baseline="30000" dirty="0" smtClean="0"/>
              <a:t>-</a:t>
            </a:r>
            <a:r>
              <a:rPr lang="en-US" sz="2800" baseline="30000" dirty="0" smtClean="0"/>
              <a:t>7</a:t>
            </a:r>
            <a:r>
              <a:rPr lang="ru-RU" sz="2800" dirty="0" smtClean="0">
                <a:sym typeface="Symbol" pitchFamily="18" charset="2"/>
              </a:rPr>
              <a:t> </a:t>
            </a:r>
            <a:r>
              <a:rPr lang="en-US" sz="2800" dirty="0" err="1">
                <a:sym typeface="Symbol" pitchFamily="18" charset="2"/>
              </a:rPr>
              <a:t>atm</a:t>
            </a:r>
            <a:r>
              <a:rPr lang="ru-RU" sz="2800" dirty="0">
                <a:sym typeface="Symbol" pitchFamily="18" charset="2"/>
              </a:rPr>
              <a:t> (</a:t>
            </a:r>
            <a:r>
              <a:rPr lang="en-US" sz="2800" dirty="0">
                <a:sym typeface="Symbol" pitchFamily="18" charset="2"/>
              </a:rPr>
              <a:t>0,</a:t>
            </a:r>
            <a:r>
              <a:rPr lang="ru-RU" sz="2800" dirty="0">
                <a:sym typeface="Symbol" pitchFamily="18" charset="2"/>
              </a:rPr>
              <a:t>227 </a:t>
            </a:r>
            <a:r>
              <a:rPr lang="en-US" sz="2800" dirty="0">
                <a:sym typeface="Symbol" pitchFamily="18" charset="2"/>
              </a:rPr>
              <a:t>P</a:t>
            </a:r>
            <a:r>
              <a:rPr lang="ru-RU" sz="2800" dirty="0">
                <a:sym typeface="Symbol" pitchFamily="18" charset="2"/>
              </a:rPr>
              <a:t>а)</a:t>
            </a:r>
            <a:endParaRPr lang="en-US" sz="2800" baseline="-25000" dirty="0"/>
          </a:p>
          <a:p>
            <a:pPr marL="342900" indent="-342900">
              <a:spcBef>
                <a:spcPct val="20000"/>
              </a:spcBef>
              <a:buFont typeface="Arial" pitchFamily="34" charset="0"/>
              <a:buChar char="•"/>
              <a:defRPr/>
            </a:pPr>
            <a:endParaRPr lang="ru-RU" sz="2400" dirty="0"/>
          </a:p>
        </p:txBody>
      </p:sp>
      <p:pic>
        <p:nvPicPr>
          <p:cNvPr id="4" name="Picture 1" descr="head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251" y="13644"/>
            <a:ext cx="7319748" cy="66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607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1445" y="1078173"/>
            <a:ext cx="10712355" cy="5098790"/>
          </a:xfrm>
        </p:spPr>
        <p:txBody>
          <a:bodyPr>
            <a:normAutofit/>
          </a:bodyPr>
          <a:lstStyle/>
          <a:p>
            <a:r>
              <a:rPr lang="en-US" sz="3200" dirty="0" smtClean="0"/>
              <a:t>Sedimentation </a:t>
            </a:r>
          </a:p>
          <a:p>
            <a:r>
              <a:rPr lang="en-US" sz="3200" dirty="0" smtClean="0"/>
              <a:t>Sedimentation </a:t>
            </a:r>
            <a:r>
              <a:rPr lang="en-US" sz="3200" dirty="0"/>
              <a:t>of coarse disperse </a:t>
            </a:r>
            <a:r>
              <a:rPr lang="en-US" sz="3200" dirty="0" smtClean="0"/>
              <a:t>systems</a:t>
            </a:r>
          </a:p>
          <a:p>
            <a:r>
              <a:rPr lang="en-US" sz="3200" dirty="0" smtClean="0"/>
              <a:t>Stock’s equation</a:t>
            </a:r>
          </a:p>
          <a:p>
            <a:endParaRPr lang="en-US" sz="3200" dirty="0"/>
          </a:p>
          <a:p>
            <a:endParaRPr lang="en-US" sz="3200" dirty="0" smtClean="0"/>
          </a:p>
          <a:p>
            <a:r>
              <a:rPr lang="en-US" sz="3200" dirty="0" err="1" smtClean="0"/>
              <a:t>Phygorovski</a:t>
            </a:r>
            <a:r>
              <a:rPr lang="en-US" sz="3200" dirty="0" smtClean="0"/>
              <a:t> method</a:t>
            </a:r>
          </a:p>
          <a:p>
            <a:r>
              <a:rPr lang="en-US" sz="3200" dirty="0"/>
              <a:t>Sedimentation </a:t>
            </a:r>
            <a:r>
              <a:rPr lang="en-US" sz="3200" dirty="0" smtClean="0"/>
              <a:t>diffusion equilibrium</a:t>
            </a:r>
            <a:endParaRPr lang="ru-RU" sz="3200" dirty="0"/>
          </a:p>
          <a:p>
            <a:endParaRPr lang="ru-RU" sz="3200" dirty="0"/>
          </a:p>
          <a:p>
            <a:endParaRPr lang="ru-RU" sz="3200" dirty="0"/>
          </a:p>
        </p:txBody>
      </p:sp>
      <p:pic>
        <p:nvPicPr>
          <p:cNvPr id="4" name="Picture 1" descr="hea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355" y="13643"/>
            <a:ext cx="8337645" cy="9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stretch>
            <a:fillRect/>
          </a:stretch>
        </p:blipFill>
        <p:spPr>
          <a:xfrm>
            <a:off x="8570795" y="1801504"/>
            <a:ext cx="3034852" cy="3519096"/>
          </a:xfrm>
          <a:prstGeom prst="rect">
            <a:avLst/>
          </a:prstGeom>
        </p:spPr>
      </p:pic>
      <p:sp>
        <p:nvSpPr>
          <p:cNvPr id="6" name="AutoShape 2" descr="http://player.slideplayer.com/23/6609629/data/images/img2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mc:AlternateContent xmlns:mc="http://schemas.openxmlformats.org/markup-compatibility/2006" xmlns:a14="http://schemas.microsoft.com/office/drawing/2010/main">
        <mc:Choice Requires="a14">
          <p:sp>
            <p:nvSpPr>
              <p:cNvPr id="9" name="Прямоугольник 8"/>
              <p:cNvSpPr/>
              <p:nvPr/>
            </p:nvSpPr>
            <p:spPr>
              <a:xfrm>
                <a:off x="3411940" y="2565779"/>
                <a:ext cx="5382267" cy="11309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ru-RU" sz="3200">
                          <a:latin typeface="Cambria Math" panose="02040503050406030204" pitchFamily="18" charset="0"/>
                        </a:rPr>
                        <m:t>υ</m:t>
                      </m:r>
                      <m:r>
                        <a:rPr lang="ru-RU" sz="3200" i="0">
                          <a:latin typeface="Cambria Math" panose="02040503050406030204" pitchFamily="18" charset="0"/>
                        </a:rPr>
                        <m:t> = </m:t>
                      </m:r>
                      <m:f>
                        <m:fPr>
                          <m:ctrlPr>
                            <a:rPr lang="ru-RU" sz="3200" i="1">
                              <a:latin typeface="Cambria Math" panose="02040503050406030204" pitchFamily="18" charset="0"/>
                            </a:rPr>
                          </m:ctrlPr>
                        </m:fPr>
                        <m:num>
                          <m:r>
                            <a:rPr lang="ru-RU" sz="3200" i="0">
                              <a:latin typeface="Cambria Math" panose="02040503050406030204" pitchFamily="18" charset="0"/>
                            </a:rPr>
                            <m:t>2</m:t>
                          </m:r>
                        </m:num>
                        <m:den>
                          <m:r>
                            <a:rPr lang="ru-RU" sz="3200" i="0">
                              <a:latin typeface="Cambria Math" panose="02040503050406030204" pitchFamily="18" charset="0"/>
                            </a:rPr>
                            <m:t>9</m:t>
                          </m:r>
                        </m:den>
                      </m:f>
                      <m:r>
                        <a:rPr lang="ru-RU" sz="3200" i="0">
                          <a:latin typeface="Cambria Math" panose="02040503050406030204" pitchFamily="18" charset="0"/>
                        </a:rPr>
                        <m:t> </m:t>
                      </m:r>
                      <m:sSup>
                        <m:sSupPr>
                          <m:ctrlPr>
                            <a:rPr lang="ru-RU" sz="3200" i="1">
                              <a:latin typeface="Cambria Math" panose="02040503050406030204" pitchFamily="18" charset="0"/>
                            </a:rPr>
                          </m:ctrlPr>
                        </m:sSupPr>
                        <m:e>
                          <m:r>
                            <m:rPr>
                              <m:sty m:val="p"/>
                            </m:rPr>
                            <a:rPr lang="ru-RU" sz="3200" i="0">
                              <a:latin typeface="Cambria Math" panose="02040503050406030204" pitchFamily="18" charset="0"/>
                            </a:rPr>
                            <m:t>r</m:t>
                          </m:r>
                        </m:e>
                        <m:sup>
                          <m:r>
                            <a:rPr lang="ru-RU" sz="3200" i="0">
                              <a:latin typeface="Cambria Math" panose="02040503050406030204" pitchFamily="18" charset="0"/>
                            </a:rPr>
                            <m:t>2</m:t>
                          </m:r>
                        </m:sup>
                      </m:sSup>
                      <m:f>
                        <m:fPr>
                          <m:ctrlPr>
                            <a:rPr lang="ru-RU" sz="3200" i="1">
                              <a:latin typeface="Cambria Math" panose="02040503050406030204" pitchFamily="18" charset="0"/>
                            </a:rPr>
                          </m:ctrlPr>
                        </m:fPr>
                        <m:num>
                          <m:d>
                            <m:dPr>
                              <m:endChr m:val=""/>
                              <m:ctrlPr>
                                <a:rPr lang="ru-RU" sz="3200" i="1">
                                  <a:latin typeface="Cambria Math" panose="02040503050406030204" pitchFamily="18" charset="0"/>
                                </a:rPr>
                              </m:ctrlPr>
                            </m:dPr>
                            <m:e>
                              <m:r>
                                <a:rPr lang="ru-RU" sz="3200" i="1">
                                  <a:latin typeface="Cambria Math" panose="02040503050406030204" pitchFamily="18" charset="0"/>
                                </a:rPr>
                                <m:t>𝜌</m:t>
                              </m:r>
                              <m:r>
                                <a:rPr lang="ru-RU" sz="3200" i="0">
                                  <a:latin typeface="Cambria Math" panose="02040503050406030204" pitchFamily="18" charset="0"/>
                                </a:rPr>
                                <m:t>− </m:t>
                              </m:r>
                              <m:sSub>
                                <m:sSubPr>
                                  <m:ctrlPr>
                                    <a:rPr lang="ru-RU" sz="3200" i="1">
                                      <a:latin typeface="Cambria Math" panose="02040503050406030204" pitchFamily="18" charset="0"/>
                                    </a:rPr>
                                  </m:ctrlPr>
                                </m:sSubPr>
                                <m:e>
                                  <m:r>
                                    <a:rPr lang="ru-RU" sz="3200" i="1">
                                      <a:latin typeface="Cambria Math" panose="02040503050406030204" pitchFamily="18" charset="0"/>
                                    </a:rPr>
                                    <m:t>𝜌</m:t>
                                  </m:r>
                                </m:e>
                                <m:sub>
                                  <m:r>
                                    <a:rPr lang="ru-RU" sz="3200" i="0">
                                      <a:latin typeface="Cambria Math" panose="02040503050406030204" pitchFamily="18" charset="0"/>
                                    </a:rPr>
                                    <m:t>0</m:t>
                                  </m:r>
                                </m:sub>
                              </m:sSub>
                              <m:r>
                                <a:rPr lang="ru-RU" sz="3200" i="0">
                                  <a:latin typeface="Cambria Math" panose="02040503050406030204" pitchFamily="18" charset="0"/>
                                </a:rPr>
                                <m:t>)</m:t>
                              </m:r>
                              <m:r>
                                <m:rPr>
                                  <m:sty m:val="p"/>
                                </m:rPr>
                                <a:rPr lang="ru-RU" sz="3200" i="0">
                                  <a:latin typeface="Cambria Math" panose="02040503050406030204" pitchFamily="18" charset="0"/>
                                </a:rPr>
                                <m:t>g</m:t>
                              </m:r>
                            </m:e>
                          </m:d>
                        </m:num>
                        <m:den>
                          <m:r>
                            <m:rPr>
                              <m:sty m:val="p"/>
                            </m:rPr>
                            <a:rPr lang="ru-RU" sz="3200" i="0">
                              <a:latin typeface="Cambria Math" panose="02040503050406030204" pitchFamily="18" charset="0"/>
                            </a:rPr>
                            <m:t>η</m:t>
                          </m:r>
                        </m:den>
                      </m:f>
                    </m:oMath>
                  </m:oMathPara>
                </a14:m>
                <a:endParaRPr lang="ru-RU" sz="3200"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3411940" y="2565779"/>
                <a:ext cx="5382267" cy="1130951"/>
              </a:xfrm>
              <a:prstGeom prst="rect">
                <a:avLst/>
              </a:prstGeom>
              <a:blipFill rotWithShape="0">
                <a:blip r:embed="rId4"/>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41707783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558</Words>
  <Application>Microsoft Office PowerPoint</Application>
  <PresentationFormat>Широкоэкранный</PresentationFormat>
  <Paragraphs>62</Paragraphs>
  <Slides>10</Slides>
  <Notes>0</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Calibri</vt:lpstr>
      <vt:lpstr>Calibri Light</vt:lpstr>
      <vt:lpstr>Cambria Math</vt:lpstr>
      <vt:lpstr>Symbol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Video about Osmosis phenomenon</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8</cp:revision>
  <dcterms:created xsi:type="dcterms:W3CDTF">2020-09-21T06:36:48Z</dcterms:created>
  <dcterms:modified xsi:type="dcterms:W3CDTF">2021-11-06T18:59:56Z</dcterms:modified>
</cp:coreProperties>
</file>